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35"/>
  </p:notesMasterIdLst>
  <p:handoutMasterIdLst>
    <p:handoutMasterId r:id="rId36"/>
  </p:handoutMasterIdLst>
  <p:sldIdLst>
    <p:sldId id="332" r:id="rId7"/>
    <p:sldId id="341" r:id="rId8"/>
    <p:sldId id="340" r:id="rId9"/>
    <p:sldId id="351" r:id="rId10"/>
    <p:sldId id="350" r:id="rId11"/>
    <p:sldId id="352" r:id="rId12"/>
    <p:sldId id="353" r:id="rId13"/>
    <p:sldId id="354" r:id="rId14"/>
    <p:sldId id="355" r:id="rId15"/>
    <p:sldId id="356" r:id="rId16"/>
    <p:sldId id="342" r:id="rId17"/>
    <p:sldId id="360" r:id="rId18"/>
    <p:sldId id="361" r:id="rId19"/>
    <p:sldId id="346" r:id="rId20"/>
    <p:sldId id="357" r:id="rId21"/>
    <p:sldId id="343" r:id="rId22"/>
    <p:sldId id="358" r:id="rId23"/>
    <p:sldId id="363" r:id="rId24"/>
    <p:sldId id="362" r:id="rId25"/>
    <p:sldId id="344" r:id="rId26"/>
    <p:sldId id="348" r:id="rId27"/>
    <p:sldId id="364" r:id="rId28"/>
    <p:sldId id="359" r:id="rId29"/>
    <p:sldId id="345" r:id="rId30"/>
    <p:sldId id="365" r:id="rId31"/>
    <p:sldId id="366" r:id="rId32"/>
    <p:sldId id="367" r:id="rId33"/>
    <p:sldId id="321" r:id="rId3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77371"/>
  </p:normalViewPr>
  <p:slideViewPr>
    <p:cSldViewPr snapToGrid="0">
      <p:cViewPr varScale="1">
        <p:scale>
          <a:sx n="88" d="100"/>
          <a:sy n="88" d="100"/>
        </p:scale>
        <p:origin x="15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4/20/2021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4/20/2021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61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IoT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D31A8-AF7F-4B9E-8555-2D52D03404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Lesson 36 - 40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87903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88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72D3-4D2A-4074-B35F-8A70C03A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designing!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2346F-18E3-46CA-A3F9-3C0FA0C04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4388794" cy="4595203"/>
          </a:xfrm>
        </p:spPr>
        <p:txBody>
          <a:bodyPr/>
          <a:lstStyle/>
          <a:p>
            <a:r>
              <a:rPr lang="en-GB" dirty="0"/>
              <a:t>Use the design sheet to capture all your ideas</a:t>
            </a:r>
          </a:p>
          <a:p>
            <a:r>
              <a:rPr lang="en-GB" dirty="0"/>
              <a:t>Think about:</a:t>
            </a:r>
          </a:p>
          <a:p>
            <a:pPr lvl="1"/>
            <a:r>
              <a:rPr lang="en-GB" dirty="0"/>
              <a:t>Materials</a:t>
            </a:r>
          </a:p>
          <a:p>
            <a:pPr lvl="1"/>
            <a:r>
              <a:rPr lang="en-GB" dirty="0"/>
              <a:t>Features – what is realistic?</a:t>
            </a:r>
          </a:p>
          <a:p>
            <a:pPr lvl="1"/>
            <a:r>
              <a:rPr lang="en-GB" dirty="0"/>
              <a:t>IPO</a:t>
            </a:r>
          </a:p>
          <a:p>
            <a:pPr lvl="1"/>
            <a:r>
              <a:rPr lang="en-GB" dirty="0"/>
              <a:t>Team name</a:t>
            </a:r>
          </a:p>
          <a:p>
            <a:pPr lvl="1"/>
            <a:r>
              <a:rPr lang="en-GB" dirty="0"/>
              <a:t>Logo</a:t>
            </a:r>
          </a:p>
          <a:p>
            <a:pPr lvl="1"/>
            <a:r>
              <a:rPr lang="en-GB" dirty="0"/>
              <a:t>How it helps people meet a Global Goal</a:t>
            </a:r>
          </a:p>
          <a:p>
            <a:pPr lvl="1"/>
            <a:r>
              <a:rPr lang="en-GB" dirty="0"/>
              <a:t>How could it be improved?</a:t>
            </a:r>
          </a:p>
          <a:p>
            <a:r>
              <a:rPr lang="en-GB" dirty="0"/>
              <a:t>Which global goal are you working with and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4AE47-C9F5-49A6-8FB3-1D962039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37" y="788723"/>
            <a:ext cx="6488737" cy="4485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D62F6B-6DDF-4819-BABE-A69B2ED081A6}"/>
              </a:ext>
            </a:extLst>
          </p:cNvPr>
          <p:cNvSpPr/>
          <p:nvPr/>
        </p:nvSpPr>
        <p:spPr>
          <a:xfrm>
            <a:off x="8068959" y="2785006"/>
            <a:ext cx="1767016" cy="333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Project 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D9166-7F21-4EC9-99EA-05DCE390800E}"/>
              </a:ext>
            </a:extLst>
          </p:cNvPr>
          <p:cNvSpPr/>
          <p:nvPr/>
        </p:nvSpPr>
        <p:spPr>
          <a:xfrm>
            <a:off x="5869457" y="3245708"/>
            <a:ext cx="1386102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Developer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44CD78-76D3-404B-B8A0-971F85BCD6AB}"/>
              </a:ext>
            </a:extLst>
          </p:cNvPr>
          <p:cNvSpPr/>
          <p:nvPr/>
        </p:nvSpPr>
        <p:spPr>
          <a:xfrm>
            <a:off x="8068959" y="1501909"/>
            <a:ext cx="1037971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Engineer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F07F33-53F4-47AF-B2B6-004C2228FC40}"/>
              </a:ext>
            </a:extLst>
          </p:cNvPr>
          <p:cNvSpPr/>
          <p:nvPr/>
        </p:nvSpPr>
        <p:spPr>
          <a:xfrm>
            <a:off x="5464953" y="4656391"/>
            <a:ext cx="3021441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Marketing and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77067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8DBB5-2EAB-4D72-9B3A-788F3752D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06C84-2955-44D4-9FC7-A929E3D07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Design and IPO</a:t>
            </a:r>
          </a:p>
        </p:txBody>
      </p:sp>
    </p:spTree>
    <p:extLst>
      <p:ext uri="{BB962C8B-B14F-4D97-AF65-F5344CB8AC3E}">
        <p14:creationId xmlns:p14="http://schemas.microsoft.com/office/powerpoint/2010/main" val="595537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72D3-4D2A-4074-B35F-8A70C03A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designing!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2346F-18E3-46CA-A3F9-3C0FA0C04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4388794" cy="4595203"/>
          </a:xfrm>
        </p:spPr>
        <p:txBody>
          <a:bodyPr/>
          <a:lstStyle/>
          <a:p>
            <a:r>
              <a:rPr lang="en-GB" dirty="0"/>
              <a:t>Use the design sheet to capture all your ideas</a:t>
            </a:r>
          </a:p>
          <a:p>
            <a:r>
              <a:rPr lang="en-GB" dirty="0"/>
              <a:t>Think about:</a:t>
            </a:r>
          </a:p>
          <a:p>
            <a:pPr lvl="1"/>
            <a:r>
              <a:rPr lang="en-GB" dirty="0"/>
              <a:t>Materials</a:t>
            </a:r>
          </a:p>
          <a:p>
            <a:pPr lvl="1"/>
            <a:r>
              <a:rPr lang="en-GB" dirty="0"/>
              <a:t>Features – what is realistic?</a:t>
            </a:r>
          </a:p>
          <a:p>
            <a:pPr lvl="1"/>
            <a:r>
              <a:rPr lang="en-GB" dirty="0"/>
              <a:t>IPO</a:t>
            </a:r>
          </a:p>
          <a:p>
            <a:pPr lvl="1"/>
            <a:r>
              <a:rPr lang="en-GB" dirty="0"/>
              <a:t>Team name</a:t>
            </a:r>
          </a:p>
          <a:p>
            <a:pPr lvl="1"/>
            <a:r>
              <a:rPr lang="en-GB" dirty="0"/>
              <a:t>Logo</a:t>
            </a:r>
          </a:p>
          <a:p>
            <a:pPr lvl="1"/>
            <a:r>
              <a:rPr lang="en-GB" dirty="0"/>
              <a:t>How it helps people meet a Global Goal</a:t>
            </a:r>
          </a:p>
          <a:p>
            <a:pPr lvl="1"/>
            <a:r>
              <a:rPr lang="en-GB" dirty="0"/>
              <a:t>How could it be improved?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4AE47-C9F5-49A6-8FB3-1D962039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37" y="788723"/>
            <a:ext cx="6488737" cy="4485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D62F6B-6DDF-4819-BABE-A69B2ED081A6}"/>
              </a:ext>
            </a:extLst>
          </p:cNvPr>
          <p:cNvSpPr/>
          <p:nvPr/>
        </p:nvSpPr>
        <p:spPr>
          <a:xfrm>
            <a:off x="8068959" y="2785006"/>
            <a:ext cx="1767016" cy="333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Project Manager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8D9166-7F21-4EC9-99EA-05DCE390800E}"/>
              </a:ext>
            </a:extLst>
          </p:cNvPr>
          <p:cNvSpPr/>
          <p:nvPr/>
        </p:nvSpPr>
        <p:spPr>
          <a:xfrm>
            <a:off x="5869457" y="3245708"/>
            <a:ext cx="1386102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Developer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44CD78-76D3-404B-B8A0-971F85BCD6AB}"/>
              </a:ext>
            </a:extLst>
          </p:cNvPr>
          <p:cNvSpPr/>
          <p:nvPr/>
        </p:nvSpPr>
        <p:spPr>
          <a:xfrm>
            <a:off x="8068959" y="1501909"/>
            <a:ext cx="1037971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Engineer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F07F33-53F4-47AF-B2B6-004C2228FC40}"/>
              </a:ext>
            </a:extLst>
          </p:cNvPr>
          <p:cNvSpPr/>
          <p:nvPr/>
        </p:nvSpPr>
        <p:spPr>
          <a:xfrm>
            <a:off x="5464953" y="4656391"/>
            <a:ext cx="3021441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Marketing and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21021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61F0-3806-450F-A303-3B6A783D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Being realistic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C580F-2DAD-4C2C-AB35-540784A9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have 3 lessons left</a:t>
            </a:r>
          </a:p>
          <a:p>
            <a:r>
              <a:rPr lang="en-GB" dirty="0"/>
              <a:t>This is just a prototype</a:t>
            </a:r>
          </a:p>
          <a:p>
            <a:r>
              <a:rPr lang="en-GB" dirty="0"/>
              <a:t>The design is just as important as the build</a:t>
            </a:r>
          </a:p>
          <a:p>
            <a:r>
              <a:rPr lang="en-GB" dirty="0"/>
              <a:t>Keep it simple!</a:t>
            </a:r>
          </a:p>
        </p:txBody>
      </p:sp>
      <p:pic>
        <p:nvPicPr>
          <p:cNvPr id="2050" name="Picture 2" descr="Image result for prototype">
            <a:extLst>
              <a:ext uri="{FF2B5EF4-FFF2-40B4-BE49-F238E27FC236}">
                <a16:creationId xmlns:a16="http://schemas.microsoft.com/office/drawing/2014/main" id="{2ACE2DF3-137D-49D5-8FCB-56898318A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890" y="440729"/>
            <a:ext cx="4572001" cy="256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rototype">
            <a:extLst>
              <a:ext uri="{FF2B5EF4-FFF2-40B4-BE49-F238E27FC236}">
                <a16:creationId xmlns:a16="http://schemas.microsoft.com/office/drawing/2014/main" id="{1A2500FF-4FD5-4DF2-B3E8-FC5E2B854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37" y="3367865"/>
            <a:ext cx="4872681" cy="274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99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BF6E-3316-8645-98B6-F09EC867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3544-0451-0249-93CA-3C803D4CC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5603875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engineer will need to gather the materials needed to make the product</a:t>
            </a:r>
          </a:p>
          <a:p>
            <a:pPr>
              <a:spcBef>
                <a:spcPts val="1200"/>
              </a:spcBef>
            </a:pPr>
            <a:r>
              <a:rPr lang="en-US" dirty="0"/>
              <a:t>Paper</a:t>
            </a:r>
          </a:p>
          <a:p>
            <a:pPr>
              <a:spcBef>
                <a:spcPts val="1200"/>
              </a:spcBef>
            </a:pPr>
            <a:r>
              <a:rPr lang="en-US" dirty="0"/>
              <a:t>Card</a:t>
            </a:r>
          </a:p>
          <a:p>
            <a:pPr>
              <a:spcBef>
                <a:spcPts val="1200"/>
              </a:spcBef>
            </a:pPr>
            <a:r>
              <a:rPr lang="en-US" dirty="0"/>
              <a:t>Tape</a:t>
            </a:r>
          </a:p>
          <a:p>
            <a:pPr>
              <a:spcBef>
                <a:spcPts val="1200"/>
              </a:spcBef>
            </a:pPr>
            <a:r>
              <a:rPr lang="en-US" dirty="0"/>
              <a:t>Glue</a:t>
            </a:r>
          </a:p>
          <a:p>
            <a:pPr>
              <a:spcBef>
                <a:spcPts val="1200"/>
              </a:spcBef>
            </a:pPr>
            <a:r>
              <a:rPr lang="en-US" dirty="0"/>
              <a:t>String</a:t>
            </a:r>
          </a:p>
          <a:p>
            <a:pPr>
              <a:spcBef>
                <a:spcPts val="1200"/>
              </a:spcBef>
            </a:pPr>
            <a:r>
              <a:rPr lang="en-US" dirty="0"/>
              <a:t>Pens</a:t>
            </a:r>
          </a:p>
        </p:txBody>
      </p:sp>
      <p:pic>
        <p:nvPicPr>
          <p:cNvPr id="1026" name="Picture 2" descr="Image result for paper boat">
            <a:extLst>
              <a:ext uri="{FF2B5EF4-FFF2-40B4-BE49-F238E27FC236}">
                <a16:creationId xmlns:a16="http://schemas.microsoft.com/office/drawing/2014/main" id="{7B44E148-997A-4429-ADE8-30153BF83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4" t="44418"/>
          <a:stretch/>
        </p:blipFill>
        <p:spPr bwMode="auto">
          <a:xfrm>
            <a:off x="7401697" y="647185"/>
            <a:ext cx="3412422" cy="17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rdboard">
            <a:extLst>
              <a:ext uri="{FF2B5EF4-FFF2-40B4-BE49-F238E27FC236}">
                <a16:creationId xmlns:a16="http://schemas.microsoft.com/office/drawing/2014/main" id="{5B80AD69-427F-471D-8A86-2E2B9B349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889" y="2888521"/>
            <a:ext cx="19145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ape">
            <a:extLst>
              <a:ext uri="{FF2B5EF4-FFF2-40B4-BE49-F238E27FC236}">
                <a16:creationId xmlns:a16="http://schemas.microsoft.com/office/drawing/2014/main" id="{3404479F-628E-4AD6-80A8-5377F739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99" y="3037959"/>
            <a:ext cx="26289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ens">
            <a:extLst>
              <a:ext uri="{FF2B5EF4-FFF2-40B4-BE49-F238E27FC236}">
                <a16:creationId xmlns:a16="http://schemas.microsoft.com/office/drawing/2014/main" id="{4F586766-BE8F-4B7B-8D52-34CC4C7BE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549" y="4521541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79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CC4D-7ABE-4444-910A-19DA9E44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477-29BA-448A-8AA8-F32692A5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 a product that helps people achieve a Global Goal</a:t>
            </a:r>
          </a:p>
          <a:p>
            <a:r>
              <a:rPr lang="en-GB" dirty="0"/>
              <a:t>The product must use a micro:bit</a:t>
            </a:r>
          </a:p>
          <a:p>
            <a:r>
              <a:rPr lang="en-GB" dirty="0"/>
              <a:t>You must design the product and an IPO table </a:t>
            </a:r>
          </a:p>
          <a:p>
            <a:r>
              <a:rPr lang="en-GB" dirty="0"/>
              <a:t>Make a prototype of your product and test</a:t>
            </a:r>
          </a:p>
          <a:p>
            <a:r>
              <a:rPr lang="en-GB" dirty="0"/>
              <a:t>Brand your product and create a logo</a:t>
            </a:r>
          </a:p>
          <a:p>
            <a:r>
              <a:rPr lang="en-GB" dirty="0"/>
              <a:t>Create an ‘elevator pitch’ (&lt; 2 mins) to present your project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98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8DBB5-2EAB-4D72-9B3A-788F3752D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06C84-2955-44D4-9FC7-A929E3D07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Building </a:t>
            </a:r>
          </a:p>
        </p:txBody>
      </p:sp>
    </p:spTree>
    <p:extLst>
      <p:ext uri="{BB962C8B-B14F-4D97-AF65-F5344CB8AC3E}">
        <p14:creationId xmlns:p14="http://schemas.microsoft.com/office/powerpoint/2010/main" val="3037620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CC4D-7ABE-4444-910A-19DA9E44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477-29BA-448A-8AA8-F32692A5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 a product that helps people achieve a Global Goal</a:t>
            </a:r>
          </a:p>
          <a:p>
            <a:r>
              <a:rPr lang="en-GB" dirty="0"/>
              <a:t>The product must use a micro:bit</a:t>
            </a:r>
          </a:p>
          <a:p>
            <a:r>
              <a:rPr lang="en-GB" dirty="0"/>
              <a:t>You must design the product and an IPO table </a:t>
            </a:r>
          </a:p>
          <a:p>
            <a:r>
              <a:rPr lang="en-GB" dirty="0"/>
              <a:t>Make a prototype of your product and test</a:t>
            </a:r>
          </a:p>
          <a:p>
            <a:r>
              <a:rPr lang="en-GB" dirty="0"/>
              <a:t>Brand your product and create a logo</a:t>
            </a:r>
          </a:p>
          <a:p>
            <a:r>
              <a:rPr lang="en-GB" dirty="0"/>
              <a:t>Create an ‘elevator pitch’ (&lt; 2 mins) to present your project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63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68BC-F5DF-4AC1-81E3-9D4D94E9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 early, Fail often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3F45-1787-4848-9653-B32D109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4561789" cy="4595203"/>
          </a:xfrm>
        </p:spPr>
        <p:txBody>
          <a:bodyPr/>
          <a:lstStyle/>
          <a:p>
            <a:r>
              <a:rPr lang="en-GB" sz="6000" dirty="0">
                <a:solidFill>
                  <a:srgbClr val="FF0000"/>
                </a:solidFill>
              </a:rPr>
              <a:t>F</a:t>
            </a:r>
            <a:r>
              <a:rPr lang="en-GB" sz="6000" dirty="0"/>
              <a:t>irst </a:t>
            </a:r>
          </a:p>
          <a:p>
            <a:r>
              <a:rPr lang="en-GB" sz="6000" dirty="0">
                <a:solidFill>
                  <a:srgbClr val="FF0000"/>
                </a:solidFill>
              </a:rPr>
              <a:t>A</a:t>
            </a:r>
            <a:r>
              <a:rPr lang="en-GB" sz="6000" dirty="0"/>
              <a:t>ttempt </a:t>
            </a:r>
          </a:p>
          <a:p>
            <a:r>
              <a:rPr lang="en-GB" sz="6000" dirty="0">
                <a:solidFill>
                  <a:srgbClr val="FF0000"/>
                </a:solidFill>
              </a:rPr>
              <a:t>I</a:t>
            </a:r>
            <a:r>
              <a:rPr lang="en-GB" sz="6000" dirty="0"/>
              <a:t>n </a:t>
            </a:r>
          </a:p>
          <a:p>
            <a:r>
              <a:rPr lang="en-GB" sz="6000" dirty="0">
                <a:solidFill>
                  <a:srgbClr val="FF0000"/>
                </a:solidFill>
              </a:rPr>
              <a:t>L</a:t>
            </a:r>
            <a:r>
              <a:rPr lang="en-GB" sz="6000" dirty="0"/>
              <a:t>earning</a:t>
            </a:r>
          </a:p>
        </p:txBody>
      </p:sp>
      <p:pic>
        <p:nvPicPr>
          <p:cNvPr id="4098" name="Picture 2" descr="Image result for fail">
            <a:extLst>
              <a:ext uri="{FF2B5EF4-FFF2-40B4-BE49-F238E27FC236}">
                <a16:creationId xmlns:a16="http://schemas.microsoft.com/office/drawing/2014/main" id="{27ADDC9B-03E1-4B81-BCD2-2F206BC3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94" y="1396312"/>
            <a:ext cx="5526560" cy="368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05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EDAB-3A80-465E-8DC2-3E9A49BD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C5F0E-EDC1-4D44-A8F9-89CEEAD49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4845994" cy="4595203"/>
          </a:xfrm>
        </p:spPr>
        <p:txBody>
          <a:bodyPr/>
          <a:lstStyle/>
          <a:p>
            <a:r>
              <a:rPr lang="en-GB" dirty="0"/>
              <a:t>Don’t forget to brand the product</a:t>
            </a:r>
          </a:p>
          <a:p>
            <a:r>
              <a:rPr lang="en-GB" dirty="0"/>
              <a:t>You can even use branding in the program!</a:t>
            </a:r>
          </a:p>
        </p:txBody>
      </p:sp>
      <p:pic>
        <p:nvPicPr>
          <p:cNvPr id="3074" name="Picture 2" descr="Image result for branding">
            <a:extLst>
              <a:ext uri="{FF2B5EF4-FFF2-40B4-BE49-F238E27FC236}">
                <a16:creationId xmlns:a16="http://schemas.microsoft.com/office/drawing/2014/main" id="{181ACB85-813F-4E94-8CDE-47BD7BE77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50" y="962025"/>
            <a:ext cx="6620976" cy="423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75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8DBB5-2EAB-4D72-9B3A-788F3752D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1</a:t>
            </a:r>
          </a:p>
        </p:txBody>
      </p:sp>
    </p:spTree>
    <p:extLst>
      <p:ext uri="{BB962C8B-B14F-4D97-AF65-F5344CB8AC3E}">
        <p14:creationId xmlns:p14="http://schemas.microsoft.com/office/powerpoint/2010/main" val="1523140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8DBB5-2EAB-4D72-9B3A-788F3752D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06C84-2955-44D4-9FC7-A929E3D07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Building</a:t>
            </a:r>
          </a:p>
        </p:txBody>
      </p:sp>
    </p:spTree>
    <p:extLst>
      <p:ext uri="{BB962C8B-B14F-4D97-AF65-F5344CB8AC3E}">
        <p14:creationId xmlns:p14="http://schemas.microsoft.com/office/powerpoint/2010/main" val="2280831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BF6E-3316-8645-98B6-F09EC867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Elevator pitches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3544-0451-0249-93CA-3C803D4C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Less than 2 minutes</a:t>
            </a:r>
          </a:p>
          <a:p>
            <a:pPr>
              <a:spcBef>
                <a:spcPts val="1200"/>
              </a:spcBef>
            </a:pPr>
            <a:r>
              <a:rPr lang="en-US" dirty="0"/>
              <a:t>Can use a presentation</a:t>
            </a:r>
          </a:p>
          <a:p>
            <a:pPr>
              <a:spcBef>
                <a:spcPts val="1200"/>
              </a:spcBef>
            </a:pPr>
            <a:r>
              <a:rPr lang="en-US" dirty="0"/>
              <a:t>Must describe which global goal the product helps </a:t>
            </a:r>
          </a:p>
        </p:txBody>
      </p:sp>
    </p:spTree>
    <p:extLst>
      <p:ext uri="{BB962C8B-B14F-4D97-AF65-F5344CB8AC3E}">
        <p14:creationId xmlns:p14="http://schemas.microsoft.com/office/powerpoint/2010/main" val="861078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0AB6-B9D5-43C5-86B7-ECB4CDA3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team will be judged 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0E0B-5593-4F4F-AF73-0E587F0A8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Idea</a:t>
            </a:r>
          </a:p>
          <a:p>
            <a:r>
              <a:rPr lang="en-GB" dirty="0"/>
              <a:t>The product</a:t>
            </a:r>
          </a:p>
          <a:p>
            <a:r>
              <a:rPr lang="en-GB" dirty="0"/>
              <a:t>Teamwork</a:t>
            </a:r>
          </a:p>
          <a:p>
            <a:r>
              <a:rPr lang="en-GB" dirty="0"/>
              <a:t>Elevator pitch</a:t>
            </a:r>
          </a:p>
          <a:p>
            <a:r>
              <a:rPr lang="en-GB" dirty="0"/>
              <a:t>How well you met the success criteria</a:t>
            </a:r>
          </a:p>
          <a:p>
            <a:r>
              <a:rPr lang="en-GB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999161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CC4D-7ABE-4444-910A-19DA9E44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477-29BA-448A-8AA8-F32692A5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 a product that helps people achieve a Global Goal</a:t>
            </a:r>
          </a:p>
          <a:p>
            <a:r>
              <a:rPr lang="en-GB" dirty="0"/>
              <a:t>The product must use a micro:bit</a:t>
            </a:r>
          </a:p>
          <a:p>
            <a:r>
              <a:rPr lang="en-GB" dirty="0"/>
              <a:t>You must design the product and an IPO table </a:t>
            </a:r>
          </a:p>
          <a:p>
            <a:r>
              <a:rPr lang="en-GB" dirty="0"/>
              <a:t>Make a prototype of your product and test</a:t>
            </a:r>
          </a:p>
          <a:p>
            <a:r>
              <a:rPr lang="en-GB" dirty="0"/>
              <a:t>Brand your product and create a logo</a:t>
            </a:r>
          </a:p>
          <a:p>
            <a:r>
              <a:rPr lang="en-GB" dirty="0"/>
              <a:t>Create an ‘elevator pitch’ (&lt; 2 mins) to present your project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449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8DBB5-2EAB-4D72-9B3A-788F3752D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06C84-2955-44D4-9FC7-A929E3D07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Finishing touches and judging</a:t>
            </a:r>
          </a:p>
        </p:txBody>
      </p:sp>
    </p:spTree>
    <p:extLst>
      <p:ext uri="{BB962C8B-B14F-4D97-AF65-F5344CB8AC3E}">
        <p14:creationId xmlns:p14="http://schemas.microsoft.com/office/powerpoint/2010/main" val="2583905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0AB6-B9D5-43C5-86B7-ECB4CDA3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team will be judged 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0E0B-5593-4F4F-AF73-0E587F0A8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Idea</a:t>
            </a:r>
          </a:p>
          <a:p>
            <a:r>
              <a:rPr lang="en-GB" dirty="0"/>
              <a:t>The product</a:t>
            </a:r>
          </a:p>
          <a:p>
            <a:r>
              <a:rPr lang="en-GB" dirty="0"/>
              <a:t>Teamwork</a:t>
            </a:r>
          </a:p>
          <a:p>
            <a:r>
              <a:rPr lang="en-GB" dirty="0"/>
              <a:t>Elevator pitch</a:t>
            </a:r>
          </a:p>
          <a:p>
            <a:r>
              <a:rPr lang="en-GB" dirty="0"/>
              <a:t>How well you met the success criteria</a:t>
            </a:r>
          </a:p>
          <a:p>
            <a:r>
              <a:rPr lang="en-GB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867586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CC4D-7ABE-4444-910A-19DA9E44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477-29BA-448A-8AA8-F32692A5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 a product that helps people achieve a Global Goal</a:t>
            </a:r>
          </a:p>
          <a:p>
            <a:r>
              <a:rPr lang="en-GB" dirty="0"/>
              <a:t>The product must use a micro:bit</a:t>
            </a:r>
          </a:p>
          <a:p>
            <a:r>
              <a:rPr lang="en-GB" dirty="0"/>
              <a:t>You must design the product and an IPO table </a:t>
            </a:r>
          </a:p>
          <a:p>
            <a:r>
              <a:rPr lang="en-GB" dirty="0"/>
              <a:t>Make a prototype of your product and test</a:t>
            </a:r>
          </a:p>
          <a:p>
            <a:r>
              <a:rPr lang="en-GB" dirty="0"/>
              <a:t>Brand your product and create a logo</a:t>
            </a:r>
          </a:p>
          <a:p>
            <a:r>
              <a:rPr lang="en-GB" dirty="0"/>
              <a:t>Create an ‘elevator pitch’ (&lt; 2 mins) to present your project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941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6055-52D1-4587-9598-CF778C66E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4D6EE-4034-4D53-A4C9-2AE39849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5603875" cy="4595203"/>
          </a:xfrm>
        </p:spPr>
        <p:txBody>
          <a:bodyPr/>
          <a:lstStyle/>
          <a:p>
            <a:r>
              <a:rPr lang="en-GB" dirty="0"/>
              <a:t>Complete the evaluation sheet</a:t>
            </a:r>
          </a:p>
          <a:p>
            <a:r>
              <a:rPr lang="en-GB" dirty="0"/>
              <a:t>Reflect on your projects</a:t>
            </a:r>
          </a:p>
          <a:p>
            <a:r>
              <a:rPr lang="en-GB" dirty="0"/>
              <a:t>What went well?</a:t>
            </a:r>
          </a:p>
          <a:p>
            <a:r>
              <a:rPr lang="en-GB" dirty="0"/>
              <a:t>What could you do better? </a:t>
            </a:r>
          </a:p>
        </p:txBody>
      </p:sp>
    </p:spTree>
    <p:extLst>
      <p:ext uri="{BB962C8B-B14F-4D97-AF65-F5344CB8AC3E}">
        <p14:creationId xmlns:p14="http://schemas.microsoft.com/office/powerpoint/2010/main" val="2575069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509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BF6E-3316-8645-98B6-F09EC867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IoT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3544-0451-0249-93CA-3C803D4CC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5 lessons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Groups of 4</a:t>
            </a:r>
          </a:p>
          <a:p>
            <a:pPr marL="414655" lvl="1" indent="0">
              <a:spcBef>
                <a:spcPts val="1200"/>
              </a:spcBef>
              <a:buNone/>
            </a:pPr>
            <a:endParaRPr lang="en-US" dirty="0">
              <a:latin typeface="Lato" panose="020F0502020204030203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5126B7-3D86-4112-9A65-D846E843E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9417"/>
          <a:stretch/>
        </p:blipFill>
        <p:spPr>
          <a:xfrm>
            <a:off x="3175687" y="628650"/>
            <a:ext cx="8911042" cy="50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7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7630-56B4-40F5-8845-33F9CD14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you will produce: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8B19C-76F7-4243-8D59-FDB4C4849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design for a micro:bit based product</a:t>
            </a:r>
          </a:p>
          <a:p>
            <a:r>
              <a:rPr lang="en-GB" dirty="0"/>
              <a:t>A Global Goal themed product using a micro:bit</a:t>
            </a:r>
          </a:p>
          <a:p>
            <a:r>
              <a:rPr lang="en-GB" dirty="0"/>
              <a:t>A logo and branding for your product</a:t>
            </a:r>
          </a:p>
          <a:p>
            <a:r>
              <a:rPr lang="en-GB" dirty="0"/>
              <a:t>An ‘elevator pitch’ for your product (&lt; 2 mins)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66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0FC1-5031-48E1-B344-CB7A723A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four team roles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1A2B7-1DFC-4254-8A1B-E91E3533A28E}"/>
              </a:ext>
            </a:extLst>
          </p:cNvPr>
          <p:cNvSpPr/>
          <p:nvPr/>
        </p:nvSpPr>
        <p:spPr>
          <a:xfrm>
            <a:off x="492125" y="1149179"/>
            <a:ext cx="5377334" cy="2279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Project Manager:</a:t>
            </a:r>
          </a:p>
          <a:p>
            <a:pPr algn="ctr"/>
            <a:r>
              <a:rPr lang="en-GB" dirty="0"/>
              <a:t>Tasks being completed on time</a:t>
            </a:r>
          </a:p>
          <a:p>
            <a:pPr algn="ctr"/>
            <a:r>
              <a:rPr lang="en-GB" dirty="0"/>
              <a:t>Checking everything is complete</a:t>
            </a:r>
          </a:p>
          <a:p>
            <a:pPr algn="ctr"/>
            <a:r>
              <a:rPr lang="en-GB" dirty="0"/>
              <a:t>Storing the product and designs safely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EDBFCE-D088-43CD-9E08-3DE163137FDE}"/>
              </a:ext>
            </a:extLst>
          </p:cNvPr>
          <p:cNvSpPr/>
          <p:nvPr/>
        </p:nvSpPr>
        <p:spPr>
          <a:xfrm>
            <a:off x="492125" y="3723503"/>
            <a:ext cx="5377334" cy="2279821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Developer: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Designing the IPO process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Programming the micro:bit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Testing the 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747EFC-663E-4F0F-894E-9203ECE91832}"/>
              </a:ext>
            </a:extLst>
          </p:cNvPr>
          <p:cNvSpPr/>
          <p:nvPr/>
        </p:nvSpPr>
        <p:spPr>
          <a:xfrm>
            <a:off x="6295554" y="1149179"/>
            <a:ext cx="5377334" cy="2279821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Engineer: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Designing the product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Making the product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Testing the 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745D6D-B78C-4CA6-B737-93D2DACEB16C}"/>
              </a:ext>
            </a:extLst>
          </p:cNvPr>
          <p:cNvSpPr/>
          <p:nvPr/>
        </p:nvSpPr>
        <p:spPr>
          <a:xfrm>
            <a:off x="6295554" y="3723503"/>
            <a:ext cx="5377334" cy="2279821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Marketing and communications:</a:t>
            </a:r>
          </a:p>
          <a:p>
            <a:pPr algn="ctr"/>
            <a:r>
              <a:rPr lang="en-GB" dirty="0"/>
              <a:t>Ensuring the team communicate</a:t>
            </a:r>
          </a:p>
          <a:p>
            <a:pPr algn="ctr"/>
            <a:r>
              <a:rPr lang="en-GB" dirty="0"/>
              <a:t>Creating the logo and branding the product </a:t>
            </a:r>
          </a:p>
          <a:p>
            <a:pPr algn="ctr"/>
            <a:r>
              <a:rPr lang="en-GB" dirty="0"/>
              <a:t>Writing the elevator pitch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26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8368-777E-4042-9251-FC792042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in parallel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2CF30-AFA9-4AAF-81A7-3BEABD69662D}"/>
              </a:ext>
            </a:extLst>
          </p:cNvPr>
          <p:cNvSpPr/>
          <p:nvPr/>
        </p:nvSpPr>
        <p:spPr>
          <a:xfrm>
            <a:off x="9008073" y="295531"/>
            <a:ext cx="1767016" cy="333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Project Manager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F85EC-5C95-4098-8C8C-33C1C2E5AD4D}"/>
              </a:ext>
            </a:extLst>
          </p:cNvPr>
          <p:cNvSpPr/>
          <p:nvPr/>
        </p:nvSpPr>
        <p:spPr>
          <a:xfrm>
            <a:off x="9008073" y="1328607"/>
            <a:ext cx="1386102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Developer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96B0A-DDF8-48A0-8089-C2CB9DF20FE1}"/>
              </a:ext>
            </a:extLst>
          </p:cNvPr>
          <p:cNvSpPr/>
          <p:nvPr/>
        </p:nvSpPr>
        <p:spPr>
          <a:xfrm>
            <a:off x="9008073" y="628906"/>
            <a:ext cx="1767016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Engineer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ECFD13-3F95-49AB-983A-362E99883C4D}"/>
              </a:ext>
            </a:extLst>
          </p:cNvPr>
          <p:cNvSpPr/>
          <p:nvPr/>
        </p:nvSpPr>
        <p:spPr>
          <a:xfrm>
            <a:off x="9011057" y="962025"/>
            <a:ext cx="3021441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Marketing and communications: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DD470-62DA-4ADE-94A3-4236F5DD7619}"/>
              </a:ext>
            </a:extLst>
          </p:cNvPr>
          <p:cNvSpPr/>
          <p:nvPr/>
        </p:nvSpPr>
        <p:spPr>
          <a:xfrm>
            <a:off x="797940" y="2738567"/>
            <a:ext cx="10718564" cy="333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Checking everything is going to plan and safely storing the work every lesson and helping everyone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8863C-BAA3-48F9-BA7F-5D443752FBB5}"/>
              </a:ext>
            </a:extLst>
          </p:cNvPr>
          <p:cNvSpPr/>
          <p:nvPr/>
        </p:nvSpPr>
        <p:spPr>
          <a:xfrm>
            <a:off x="797939" y="4111208"/>
            <a:ext cx="5038573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IPO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AD9A14-81AD-4903-AC9F-F25C041D919D}"/>
              </a:ext>
            </a:extLst>
          </p:cNvPr>
          <p:cNvSpPr/>
          <p:nvPr/>
        </p:nvSpPr>
        <p:spPr>
          <a:xfrm>
            <a:off x="797939" y="3174917"/>
            <a:ext cx="2464251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Designing the product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49FD6-0784-47B2-B9C3-FC7D39BAC5BD}"/>
              </a:ext>
            </a:extLst>
          </p:cNvPr>
          <p:cNvSpPr/>
          <p:nvPr/>
        </p:nvSpPr>
        <p:spPr>
          <a:xfrm>
            <a:off x="797941" y="3627231"/>
            <a:ext cx="2464250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Developing the 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EF996-FFD4-4FC4-81BE-74010C91DD86}"/>
              </a:ext>
            </a:extLst>
          </p:cNvPr>
          <p:cNvSpPr/>
          <p:nvPr/>
        </p:nvSpPr>
        <p:spPr>
          <a:xfrm>
            <a:off x="3372263" y="3174917"/>
            <a:ext cx="5845876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Making the 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126B78-BED0-4427-A172-EE32FDE556CD}"/>
              </a:ext>
            </a:extLst>
          </p:cNvPr>
          <p:cNvSpPr/>
          <p:nvPr/>
        </p:nvSpPr>
        <p:spPr>
          <a:xfrm>
            <a:off x="9052254" y="3627231"/>
            <a:ext cx="2464250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Writing the elevator pitch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2463FB-4ECE-43E8-822D-DB9F5660A505}"/>
              </a:ext>
            </a:extLst>
          </p:cNvPr>
          <p:cNvSpPr/>
          <p:nvPr/>
        </p:nvSpPr>
        <p:spPr>
          <a:xfrm>
            <a:off x="5946583" y="4111208"/>
            <a:ext cx="3271556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Programming the micro:bit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1669B8-3C4C-452C-95E3-3E3B840A5B86}"/>
              </a:ext>
            </a:extLst>
          </p:cNvPr>
          <p:cNvSpPr/>
          <p:nvPr/>
        </p:nvSpPr>
        <p:spPr>
          <a:xfrm>
            <a:off x="9328210" y="4117904"/>
            <a:ext cx="2188294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Testing the 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DB051D-9627-49FA-AA14-95956985B07D}"/>
              </a:ext>
            </a:extLst>
          </p:cNvPr>
          <p:cNvSpPr/>
          <p:nvPr/>
        </p:nvSpPr>
        <p:spPr>
          <a:xfrm>
            <a:off x="9328211" y="3158185"/>
            <a:ext cx="2188294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Testing the 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7CB221-CF25-4F2F-B8ED-6EDC0B7BA127}"/>
              </a:ext>
            </a:extLst>
          </p:cNvPr>
          <p:cNvSpPr/>
          <p:nvPr/>
        </p:nvSpPr>
        <p:spPr>
          <a:xfrm>
            <a:off x="3372263" y="3627231"/>
            <a:ext cx="5574036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Branding the product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603538-533B-4FDE-BE7D-58CDE619D8BB}"/>
              </a:ext>
            </a:extLst>
          </p:cNvPr>
          <p:cNvSpPr/>
          <p:nvPr/>
        </p:nvSpPr>
        <p:spPr>
          <a:xfrm>
            <a:off x="797939" y="2273934"/>
            <a:ext cx="2097955" cy="333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Lesson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B2902A-9171-451B-B3B0-8F672EC76A5F}"/>
              </a:ext>
            </a:extLst>
          </p:cNvPr>
          <p:cNvSpPr/>
          <p:nvPr/>
        </p:nvSpPr>
        <p:spPr>
          <a:xfrm>
            <a:off x="2952419" y="2273934"/>
            <a:ext cx="2097955" cy="333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Lesson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FCA5C9-1259-4190-836C-892E9B19A91F}"/>
              </a:ext>
            </a:extLst>
          </p:cNvPr>
          <p:cNvSpPr/>
          <p:nvPr/>
        </p:nvSpPr>
        <p:spPr>
          <a:xfrm>
            <a:off x="5099830" y="2269091"/>
            <a:ext cx="2097955" cy="333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Lesson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448C9F-78C9-432E-8EFA-617DC143D3FF}"/>
              </a:ext>
            </a:extLst>
          </p:cNvPr>
          <p:cNvSpPr/>
          <p:nvPr/>
        </p:nvSpPr>
        <p:spPr>
          <a:xfrm>
            <a:off x="7255655" y="2273775"/>
            <a:ext cx="2097955" cy="333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Lesson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D1010B-FD97-447E-9912-D2235CED9D88}"/>
              </a:ext>
            </a:extLst>
          </p:cNvPr>
          <p:cNvSpPr/>
          <p:nvPr/>
        </p:nvSpPr>
        <p:spPr>
          <a:xfrm>
            <a:off x="9418549" y="2272916"/>
            <a:ext cx="2097955" cy="333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2962884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D7CD-813E-4C6A-A90F-11CF69FD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73933E-ABB1-4A46-9525-90F392ED4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9417"/>
          <a:stretch/>
        </p:blipFill>
        <p:spPr>
          <a:xfrm>
            <a:off x="492125" y="317"/>
            <a:ext cx="10811902" cy="610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9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CCC4D-7ABE-4444-910A-19DA9E44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477-29BA-448A-8AA8-F32692A5B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Develop a product that helps people achieve a Global Goal</a:t>
            </a:r>
          </a:p>
          <a:p>
            <a:r>
              <a:rPr lang="en-GB" dirty="0"/>
              <a:t>The product must use a micro:bit</a:t>
            </a:r>
          </a:p>
          <a:p>
            <a:r>
              <a:rPr lang="en-GB" dirty="0"/>
              <a:t>You must design the product and an IPO table </a:t>
            </a:r>
          </a:p>
          <a:p>
            <a:r>
              <a:rPr lang="en-GB" dirty="0"/>
              <a:t>Make a prototype of your product and test</a:t>
            </a:r>
          </a:p>
          <a:p>
            <a:r>
              <a:rPr lang="en-GB" dirty="0"/>
              <a:t>Brand your product and create a logo</a:t>
            </a:r>
          </a:p>
          <a:p>
            <a:r>
              <a:rPr lang="en-GB" dirty="0"/>
              <a:t>Create an ‘elevator pitch’ (&lt; 2 mins) to present your project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53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0AB6-B9D5-43C5-86B7-ECB4CDA3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team will be judged 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90E0B-5593-4F4F-AF73-0E587F0A8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Idea</a:t>
            </a:r>
          </a:p>
          <a:p>
            <a:r>
              <a:rPr lang="en-GB" dirty="0"/>
              <a:t>The product</a:t>
            </a:r>
          </a:p>
          <a:p>
            <a:r>
              <a:rPr lang="en-GB" dirty="0"/>
              <a:t>Teamwork</a:t>
            </a:r>
          </a:p>
          <a:p>
            <a:r>
              <a:rPr lang="en-GB" dirty="0"/>
              <a:t>Elevator pitch</a:t>
            </a:r>
          </a:p>
          <a:p>
            <a:r>
              <a:rPr lang="en-GB" dirty="0"/>
              <a:t>How well you met the success criteria</a:t>
            </a:r>
          </a:p>
          <a:p>
            <a:r>
              <a:rPr lang="en-GB" dirty="0"/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671315214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773</Words>
  <Application>Microsoft Office PowerPoint</Application>
  <PresentationFormat>Widescreen</PresentationFormat>
  <Paragraphs>172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Lato</vt:lpstr>
      <vt:lpstr>Wingdings</vt:lpstr>
      <vt:lpstr>1_Arm_PPT_Public</vt:lpstr>
      <vt:lpstr>IoT Project</vt:lpstr>
      <vt:lpstr>PowerPoint Presentation</vt:lpstr>
      <vt:lpstr>IoT project</vt:lpstr>
      <vt:lpstr>What you will produce:</vt:lpstr>
      <vt:lpstr>The four team roles</vt:lpstr>
      <vt:lpstr>Working in parallel</vt:lpstr>
      <vt:lpstr>PowerPoint Presentation</vt:lpstr>
      <vt:lpstr>Success criteria</vt:lpstr>
      <vt:lpstr>Your team will be judged on:</vt:lpstr>
      <vt:lpstr>Get designing!</vt:lpstr>
      <vt:lpstr>PowerPoint Presentation</vt:lpstr>
      <vt:lpstr>Get designing!</vt:lpstr>
      <vt:lpstr>Being realistic</vt:lpstr>
      <vt:lpstr>Gathering resources</vt:lpstr>
      <vt:lpstr>Success criteria</vt:lpstr>
      <vt:lpstr>PowerPoint Presentation</vt:lpstr>
      <vt:lpstr>Success criteria</vt:lpstr>
      <vt:lpstr>Fail early, Fail often</vt:lpstr>
      <vt:lpstr>Branding</vt:lpstr>
      <vt:lpstr>PowerPoint Presentation</vt:lpstr>
      <vt:lpstr>Elevator pitches</vt:lpstr>
      <vt:lpstr>Your team will be judged on:</vt:lpstr>
      <vt:lpstr>Success criteria</vt:lpstr>
      <vt:lpstr>PowerPoint Presentation</vt:lpstr>
      <vt:lpstr>Your team will be judged on:</vt:lpstr>
      <vt:lpstr>Success criteria</vt:lpstr>
      <vt:lpstr>Evaluation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2021-04-20T13:08:52Z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